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2"/>
  </p:notesMasterIdLst>
  <p:sldIdLst>
    <p:sldId id="256" r:id="rId2"/>
    <p:sldId id="299" r:id="rId3"/>
    <p:sldId id="274" r:id="rId4"/>
    <p:sldId id="275" r:id="rId5"/>
    <p:sldId id="276" r:id="rId6"/>
    <p:sldId id="277" r:id="rId7"/>
    <p:sldId id="271" r:id="rId8"/>
    <p:sldId id="272" r:id="rId9"/>
    <p:sldId id="273" r:id="rId10"/>
    <p:sldId id="258" r:id="rId11"/>
    <p:sldId id="307" r:id="rId12"/>
    <p:sldId id="278" r:id="rId13"/>
    <p:sldId id="302" r:id="rId14"/>
    <p:sldId id="301" r:id="rId15"/>
    <p:sldId id="300" r:id="rId16"/>
    <p:sldId id="292" r:id="rId17"/>
    <p:sldId id="306" r:id="rId18"/>
    <p:sldId id="304" r:id="rId19"/>
    <p:sldId id="305" r:id="rId20"/>
    <p:sldId id="303"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31"/>
    <p:restoredTop sz="94712"/>
  </p:normalViewPr>
  <p:slideViewPr>
    <p:cSldViewPr snapToGrid="0" snapToObjects="1">
      <p:cViewPr>
        <p:scale>
          <a:sx n="132" d="100"/>
          <a:sy n="132" d="100"/>
        </p:scale>
        <p:origin x="1464" y="5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C1AF54-02AC-8D4F-85A9-6B2674878E8C}" type="datetimeFigureOut">
              <a:rPr lang="en-US" smtClean="0"/>
              <a:t>2/26/20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42DDFC-1E80-1E41-B1D0-DF2712B320D0}" type="slidenum">
              <a:rPr lang="en-US" smtClean="0"/>
              <a:t>‹#›</a:t>
            </a:fld>
            <a:endParaRPr lang="en-US"/>
          </a:p>
        </p:txBody>
      </p:sp>
    </p:spTree>
    <p:extLst>
      <p:ext uri="{BB962C8B-B14F-4D97-AF65-F5344CB8AC3E}">
        <p14:creationId xmlns:p14="http://schemas.microsoft.com/office/powerpoint/2010/main" val="65220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9F629B0-3A17-2049-A2E3-A4FCB0D3519B}" type="slidenum">
              <a:rPr lang="en-US"/>
              <a:pPr/>
              <a:t>2</a:t>
            </a:fld>
            <a:endParaRPr lang="en-US"/>
          </a:p>
        </p:txBody>
      </p:sp>
      <p:sp>
        <p:nvSpPr>
          <p:cNvPr id="8192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8192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a:lstStyle/>
          <a:p>
            <a:endParaRPr lang="en-US"/>
          </a:p>
        </p:txBody>
      </p:sp>
    </p:spTree>
    <p:extLst>
      <p:ext uri="{BB962C8B-B14F-4D97-AF65-F5344CB8AC3E}">
        <p14:creationId xmlns:p14="http://schemas.microsoft.com/office/powerpoint/2010/main" val="23961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9F629B0-3A17-2049-A2E3-A4FCB0D3519B}" type="slidenum">
              <a:rPr lang="en-US"/>
              <a:pPr/>
              <a:t>3</a:t>
            </a:fld>
            <a:endParaRPr lang="en-US"/>
          </a:p>
        </p:txBody>
      </p:sp>
      <p:sp>
        <p:nvSpPr>
          <p:cNvPr id="8192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8192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a:lstStyle/>
          <a:p>
            <a:endParaRPr lang="en-US"/>
          </a:p>
        </p:txBody>
      </p:sp>
    </p:spTree>
    <p:extLst>
      <p:ext uri="{BB962C8B-B14F-4D97-AF65-F5344CB8AC3E}">
        <p14:creationId xmlns:p14="http://schemas.microsoft.com/office/powerpoint/2010/main" val="1172739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9F629B0-3A17-2049-A2E3-A4FCB0D3519B}" type="slidenum">
              <a:rPr lang="en-US"/>
              <a:pPr/>
              <a:t>4</a:t>
            </a:fld>
            <a:endParaRPr lang="en-US"/>
          </a:p>
        </p:txBody>
      </p:sp>
      <p:sp>
        <p:nvSpPr>
          <p:cNvPr id="8192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8192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a:lstStyle/>
          <a:p>
            <a:endParaRPr lang="en-US"/>
          </a:p>
        </p:txBody>
      </p:sp>
    </p:spTree>
    <p:extLst>
      <p:ext uri="{BB962C8B-B14F-4D97-AF65-F5344CB8AC3E}">
        <p14:creationId xmlns:p14="http://schemas.microsoft.com/office/powerpoint/2010/main" val="1404798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9F629B0-3A17-2049-A2E3-A4FCB0D3519B}" type="slidenum">
              <a:rPr lang="en-US"/>
              <a:pPr/>
              <a:t>5</a:t>
            </a:fld>
            <a:endParaRPr lang="en-US"/>
          </a:p>
        </p:txBody>
      </p:sp>
      <p:sp>
        <p:nvSpPr>
          <p:cNvPr id="8192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8192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a:lstStyle/>
          <a:p>
            <a:endParaRPr lang="en-US"/>
          </a:p>
        </p:txBody>
      </p:sp>
    </p:spTree>
    <p:extLst>
      <p:ext uri="{BB962C8B-B14F-4D97-AF65-F5344CB8AC3E}">
        <p14:creationId xmlns:p14="http://schemas.microsoft.com/office/powerpoint/2010/main" val="15747771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9F629B0-3A17-2049-A2E3-A4FCB0D3519B}" type="slidenum">
              <a:rPr lang="en-US"/>
              <a:pPr/>
              <a:t>6</a:t>
            </a:fld>
            <a:endParaRPr lang="en-US"/>
          </a:p>
        </p:txBody>
      </p:sp>
      <p:sp>
        <p:nvSpPr>
          <p:cNvPr id="8192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8192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a:lstStyle/>
          <a:p>
            <a:endParaRPr lang="en-US"/>
          </a:p>
        </p:txBody>
      </p:sp>
    </p:spTree>
    <p:extLst>
      <p:ext uri="{BB962C8B-B14F-4D97-AF65-F5344CB8AC3E}">
        <p14:creationId xmlns:p14="http://schemas.microsoft.com/office/powerpoint/2010/main" val="12342678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9F629B0-3A17-2049-A2E3-A4FCB0D3519B}" type="slidenum">
              <a:rPr lang="en-US"/>
              <a:pPr/>
              <a:t>9</a:t>
            </a:fld>
            <a:endParaRPr lang="en-US"/>
          </a:p>
        </p:txBody>
      </p:sp>
      <p:sp>
        <p:nvSpPr>
          <p:cNvPr id="8192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8192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a:lstStyle/>
          <a:p>
            <a:endParaRPr lang="en-US"/>
          </a:p>
        </p:txBody>
      </p:sp>
    </p:spTree>
    <p:extLst>
      <p:ext uri="{BB962C8B-B14F-4D97-AF65-F5344CB8AC3E}">
        <p14:creationId xmlns:p14="http://schemas.microsoft.com/office/powerpoint/2010/main" val="242652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Figure 1 Schematic of our method, using K 1⁄4 3 as an example. Spatial </a:t>
            </a:r>
            <a:endParaRPr lang="en-US" dirty="0" smtClean="0"/>
          </a:p>
          <a:p>
            <a:r>
              <a:rPr lang="en-US" sz="1200" kern="1200" dirty="0" smtClean="0">
                <a:solidFill>
                  <a:schemeClr val="tx1"/>
                </a:solidFill>
                <a:effectLst/>
                <a:latin typeface="+mn-lt"/>
                <a:ea typeface="+mn-ea"/>
                <a:cs typeface="+mn-cs"/>
              </a:rPr>
              <a:t>autocorrelation of allele frequencies within each layer is depicted by color </a:t>
            </a:r>
            <a:endParaRPr lang="en-US" dirty="0" smtClean="0"/>
          </a:p>
          <a:p>
            <a:r>
              <a:rPr lang="en-US" sz="1200" kern="1200" dirty="0" smtClean="0">
                <a:solidFill>
                  <a:schemeClr val="tx1"/>
                </a:solidFill>
                <a:effectLst/>
                <a:latin typeface="+mn-lt"/>
                <a:ea typeface="+mn-ea"/>
                <a:cs typeface="+mn-cs"/>
              </a:rPr>
              <a:t>gradients, and </a:t>
            </a:r>
            <a:r>
              <a:rPr lang="en-US" sz="1200" kern="1200" dirty="0" err="1" smtClean="0">
                <a:solidFill>
                  <a:schemeClr val="tx1"/>
                </a:solidFill>
                <a:effectLst/>
                <a:latin typeface="+mn-lt"/>
                <a:ea typeface="+mn-ea"/>
                <a:cs typeface="+mn-cs"/>
              </a:rPr>
              <a:t>fðkÞ</a:t>
            </a:r>
            <a:r>
              <a:rPr lang="en-US" sz="1200" kern="1200" dirty="0" smtClean="0">
                <a:solidFill>
                  <a:schemeClr val="tx1"/>
                </a:solidFill>
                <a:effectLst/>
                <a:latin typeface="+mn-lt"/>
                <a:ea typeface="+mn-ea"/>
                <a:cs typeface="+mn-cs"/>
              </a:rPr>
              <a:t> denotes the covariance shared by samples with an- </a:t>
            </a:r>
            <a:endParaRPr lang="en-US" dirty="0" smtClean="0"/>
          </a:p>
          <a:p>
            <a:r>
              <a:rPr lang="en-US" sz="1200" kern="1200" dirty="0" err="1" smtClean="0">
                <a:solidFill>
                  <a:schemeClr val="tx1"/>
                </a:solidFill>
                <a:effectLst/>
                <a:latin typeface="+mn-lt"/>
                <a:ea typeface="+mn-ea"/>
                <a:cs typeface="+mn-cs"/>
              </a:rPr>
              <a:t>cestry</a:t>
            </a:r>
            <a:r>
              <a:rPr lang="en-US" sz="1200" kern="1200" dirty="0" smtClean="0">
                <a:solidFill>
                  <a:schemeClr val="tx1"/>
                </a:solidFill>
                <a:effectLst/>
                <a:latin typeface="+mn-lt"/>
                <a:ea typeface="+mn-ea"/>
                <a:cs typeface="+mn-cs"/>
              </a:rPr>
              <a:t> entirely in the kth layer. Sampled populations on the landscape are </a:t>
            </a:r>
            <a:endParaRPr lang="en-US" dirty="0" smtClean="0"/>
          </a:p>
          <a:p>
            <a:r>
              <a:rPr lang="en-US" sz="1200" kern="1200" dirty="0" smtClean="0">
                <a:solidFill>
                  <a:schemeClr val="tx1"/>
                </a:solidFill>
                <a:effectLst/>
                <a:latin typeface="+mn-lt"/>
                <a:ea typeface="+mn-ea"/>
                <a:cs typeface="+mn-cs"/>
              </a:rPr>
              <a:t>inferred to be admixed between these layers; the </a:t>
            </a:r>
            <a:r>
              <a:rPr lang="en-US" sz="1200" kern="1200" dirty="0" err="1" smtClean="0">
                <a:solidFill>
                  <a:schemeClr val="tx1"/>
                </a:solidFill>
                <a:effectLst/>
                <a:latin typeface="+mn-lt"/>
                <a:ea typeface="+mn-ea"/>
                <a:cs typeface="+mn-cs"/>
              </a:rPr>
              <a:t>ith</a:t>
            </a:r>
            <a:r>
              <a:rPr lang="en-US" sz="1200" kern="1200" dirty="0" smtClean="0">
                <a:solidFill>
                  <a:schemeClr val="tx1"/>
                </a:solidFill>
                <a:effectLst/>
                <a:latin typeface="+mn-lt"/>
                <a:ea typeface="+mn-ea"/>
                <a:cs typeface="+mn-cs"/>
              </a:rPr>
              <a:t> sample draws pro- </a:t>
            </a:r>
            <a:endParaRPr lang="en-US" dirty="0" smtClean="0"/>
          </a:p>
          <a:p>
            <a:r>
              <a:rPr lang="en-US" sz="1200" kern="1200" dirty="0" smtClean="0">
                <a:solidFill>
                  <a:schemeClr val="tx1"/>
                </a:solidFill>
                <a:effectLst/>
                <a:latin typeface="+mn-lt"/>
                <a:ea typeface="+mn-ea"/>
                <a:cs typeface="+mn-cs"/>
              </a:rPr>
              <a:t>portion </a:t>
            </a:r>
            <a:r>
              <a:rPr lang="en-US" sz="1200" kern="1200" dirty="0" err="1" smtClean="0">
                <a:solidFill>
                  <a:schemeClr val="tx1"/>
                </a:solidFill>
                <a:effectLst/>
                <a:latin typeface="+mn-lt"/>
                <a:ea typeface="+mn-ea"/>
                <a:cs typeface="+mn-cs"/>
              </a:rPr>
              <a:t>wðkÞ</a:t>
            </a:r>
            <a:r>
              <a:rPr lang="en-US" sz="1200" kern="1200" dirty="0" smtClean="0">
                <a:solidFill>
                  <a:schemeClr val="tx1"/>
                </a:solidFill>
                <a:effectLst/>
                <a:latin typeface="+mn-lt"/>
                <a:ea typeface="+mn-ea"/>
                <a:cs typeface="+mn-cs"/>
              </a:rPr>
              <a:t> of its ancestry from layer k. For convenience, each layer is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endParaRPr lang="en-US" dirty="0" smtClean="0"/>
          </a:p>
          <a:p>
            <a:r>
              <a:rPr lang="en-US" sz="1200" kern="1200" dirty="0" smtClean="0">
                <a:solidFill>
                  <a:schemeClr val="tx1"/>
                </a:solidFill>
                <a:effectLst/>
                <a:latin typeface="+mn-lt"/>
                <a:ea typeface="+mn-ea"/>
                <a:cs typeface="+mn-cs"/>
              </a:rPr>
              <a:t>depicted as a small square, but in fact, each layer exists everywhere in the sampled area, so the small dashed circles on each layer show where the location of the highlighted admixed sample intersects each layer. </a:t>
            </a:r>
            <a:endParaRPr lang="en-US" dirty="0" smtClean="0"/>
          </a:p>
          <a:p>
            <a:endParaRPr lang="en-US" dirty="0"/>
          </a:p>
        </p:txBody>
      </p:sp>
      <p:sp>
        <p:nvSpPr>
          <p:cNvPr id="4" name="Slide Number Placeholder 3"/>
          <p:cNvSpPr>
            <a:spLocks noGrp="1"/>
          </p:cNvSpPr>
          <p:nvPr>
            <p:ph type="sldNum" sz="quarter" idx="10"/>
          </p:nvPr>
        </p:nvSpPr>
        <p:spPr/>
        <p:txBody>
          <a:bodyPr/>
          <a:lstStyle/>
          <a:p>
            <a:fld id="{0D42DDFC-1E80-1E41-B1D0-DF2712B320D0}" type="slidenum">
              <a:rPr lang="en-US" smtClean="0"/>
              <a:t>19</a:t>
            </a:fld>
            <a:endParaRPr lang="en-US"/>
          </a:p>
        </p:txBody>
      </p:sp>
    </p:spTree>
    <p:extLst>
      <p:ext uri="{BB962C8B-B14F-4D97-AF65-F5344CB8AC3E}">
        <p14:creationId xmlns:p14="http://schemas.microsoft.com/office/powerpoint/2010/main" val="11042890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191822D-145B-1F44-9456-CCC6B2A7F997}" type="datetimeFigureOut">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66DA55-59E6-374F-9592-1BE37FBDFB4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191822D-145B-1F44-9456-CCC6B2A7F997}" type="datetimeFigureOut">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66DA55-59E6-374F-9592-1BE37FBDFB4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191822D-145B-1F44-9456-CCC6B2A7F997}" type="datetimeFigureOut">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66DA55-59E6-374F-9592-1BE37FBDFB4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191822D-145B-1F44-9456-CCC6B2A7F997}" type="datetimeFigureOut">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66DA55-59E6-374F-9592-1BE37FBDFB4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191822D-145B-1F44-9456-CCC6B2A7F997}" type="datetimeFigureOut">
              <a:rPr lang="en-US" smtClean="0"/>
              <a:t>2/26/20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66DA55-59E6-374F-9592-1BE37FBDFB4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191822D-145B-1F44-9456-CCC6B2A7F997}" type="datetimeFigureOut">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66DA55-59E6-374F-9592-1BE37FBDFB4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191822D-145B-1F44-9456-CCC6B2A7F997}" type="datetimeFigureOut">
              <a:rPr lang="en-US" smtClean="0"/>
              <a:t>2/26/20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B66DA55-59E6-374F-9592-1BE37FBDFB4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191822D-145B-1F44-9456-CCC6B2A7F997}" type="datetimeFigureOut">
              <a:rPr lang="en-US" smtClean="0"/>
              <a:t>2/26/20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66DA55-59E6-374F-9592-1BE37FBDFB4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91822D-145B-1F44-9456-CCC6B2A7F997}" type="datetimeFigureOut">
              <a:rPr lang="en-US" smtClean="0"/>
              <a:t>2/26/20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B66DA55-59E6-374F-9592-1BE37FBDFB4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91822D-145B-1F44-9456-CCC6B2A7F997}" type="datetimeFigureOut">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66DA55-59E6-374F-9592-1BE37FBDFB4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91822D-145B-1F44-9456-CCC6B2A7F997}" type="datetimeFigureOut">
              <a:rPr lang="en-US" smtClean="0"/>
              <a:t>2/26/20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66DA55-59E6-374F-9592-1BE37FBDFB4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91822D-145B-1F44-9456-CCC6B2A7F997}" type="datetimeFigureOut">
              <a:rPr lang="en-US" smtClean="0"/>
              <a:t>2/26/20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66DA55-59E6-374F-9592-1BE37FBDFB4F}" type="slidenum">
              <a:rPr lang="en-US" smtClean="0"/>
              <a:t>‹#›</a:t>
            </a:fld>
            <a:endParaRPr lang="en-US"/>
          </a:p>
        </p:txBody>
      </p:sp>
    </p:spTree>
    <p:extLst>
      <p:ext uri="{BB962C8B-B14F-4D97-AF65-F5344CB8AC3E}">
        <p14:creationId xmlns:p14="http://schemas.microsoft.com/office/powerpoint/2010/main" val="3099200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1.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Population structure </a:t>
            </a:r>
            <a:br>
              <a:rPr lang="en-US" dirty="0" smtClean="0"/>
            </a:br>
            <a:endParaRPr lang="en-US" dirty="0"/>
          </a:p>
        </p:txBody>
      </p:sp>
      <p:sp>
        <p:nvSpPr>
          <p:cNvPr id="3" name="Subtitle 2"/>
          <p:cNvSpPr>
            <a:spLocks noGrp="1"/>
          </p:cNvSpPr>
          <p:nvPr>
            <p:ph type="subTitle" idx="1"/>
          </p:nvPr>
        </p:nvSpPr>
        <p:spPr/>
        <p:txBody>
          <a:bodyPr>
            <a:normAutofit lnSpcReduction="10000"/>
          </a:bodyPr>
          <a:lstStyle/>
          <a:p>
            <a:r>
              <a:rPr lang="en-US" dirty="0" smtClean="0"/>
              <a:t>PCA</a:t>
            </a:r>
          </a:p>
          <a:p>
            <a:r>
              <a:rPr lang="en-US" dirty="0" smtClean="0"/>
              <a:t>UMAP</a:t>
            </a:r>
          </a:p>
          <a:p>
            <a:r>
              <a:rPr lang="en-US" dirty="0" smtClean="0"/>
              <a:t>ADMIXTURE</a:t>
            </a:r>
          </a:p>
          <a:p>
            <a:r>
              <a:rPr lang="en-US" dirty="0" err="1" smtClean="0"/>
              <a:t>ConStruct</a:t>
            </a:r>
            <a:endParaRPr lang="en-US" dirty="0" smtClean="0"/>
          </a:p>
        </p:txBody>
      </p:sp>
    </p:spTree>
    <p:extLst>
      <p:ext uri="{BB962C8B-B14F-4D97-AF65-F5344CB8AC3E}">
        <p14:creationId xmlns:p14="http://schemas.microsoft.com/office/powerpoint/2010/main" val="1777965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2061" y="507658"/>
            <a:ext cx="8059877" cy="1477328"/>
          </a:xfrm>
          <a:prstGeom prst="rect">
            <a:avLst/>
          </a:prstGeom>
          <a:noFill/>
        </p:spPr>
        <p:txBody>
          <a:bodyPr wrap="square" rtlCol="0">
            <a:spAutoFit/>
          </a:bodyPr>
          <a:lstStyle/>
          <a:p>
            <a:pPr algn="ctr"/>
            <a:r>
              <a:rPr lang="en-US" dirty="0" err="1" smtClean="0"/>
              <a:t>PCoA</a:t>
            </a:r>
            <a:r>
              <a:rPr lang="en-US" dirty="0" smtClean="0"/>
              <a:t>: </a:t>
            </a:r>
            <a:r>
              <a:rPr lang="en-US" dirty="0" smtClean="0"/>
              <a:t>takes not the original point coordinates, but square matrix of distances between points</a:t>
            </a:r>
          </a:p>
          <a:p>
            <a:endParaRPr lang="en-US" dirty="0"/>
          </a:p>
          <a:p>
            <a:pPr algn="ctr"/>
            <a:r>
              <a:rPr lang="en-US" i="1" dirty="0"/>
              <a:t>v</a:t>
            </a:r>
            <a:r>
              <a:rPr lang="en-US" i="1" dirty="0" smtClean="0"/>
              <a:t>egan::</a:t>
            </a:r>
            <a:r>
              <a:rPr lang="en-US" i="1" dirty="0" err="1" smtClean="0"/>
              <a:t>capscale</a:t>
            </a:r>
            <a:endParaRPr lang="en-US" i="1" dirty="0" smtClean="0"/>
          </a:p>
          <a:p>
            <a:pPr algn="ctr"/>
            <a:r>
              <a:rPr lang="en-US" i="1" dirty="0"/>
              <a:t>v</a:t>
            </a:r>
            <a:r>
              <a:rPr lang="en-US" i="1" dirty="0" smtClean="0"/>
              <a:t>egan::</a:t>
            </a:r>
            <a:r>
              <a:rPr lang="en-US" i="1" dirty="0" err="1" smtClean="0"/>
              <a:t>adonis</a:t>
            </a:r>
            <a:r>
              <a:rPr lang="en-US" i="1" dirty="0" smtClean="0"/>
              <a:t> </a:t>
            </a:r>
            <a:r>
              <a:rPr lang="en-US" dirty="0" smtClean="0"/>
              <a:t>(to test for significance of grouping by specific factor)</a:t>
            </a:r>
            <a:endParaRPr lang="en-US" dirty="0"/>
          </a:p>
        </p:txBody>
      </p:sp>
      <p:pic>
        <p:nvPicPr>
          <p:cNvPr id="2" name="Picture 1"/>
          <p:cNvPicPr>
            <a:picLocks noChangeAspect="1"/>
          </p:cNvPicPr>
          <p:nvPr/>
        </p:nvPicPr>
        <p:blipFill>
          <a:blip r:embed="rId2"/>
          <a:stretch>
            <a:fillRect/>
          </a:stretch>
        </p:blipFill>
        <p:spPr>
          <a:xfrm>
            <a:off x="5273690" y="2665949"/>
            <a:ext cx="3235199" cy="3148661"/>
          </a:xfrm>
          <a:prstGeom prst="rect">
            <a:avLst/>
          </a:prstGeom>
        </p:spPr>
      </p:pic>
      <p:pic>
        <p:nvPicPr>
          <p:cNvPr id="6" name="Picture 5"/>
          <p:cNvPicPr>
            <a:picLocks noChangeAspect="1"/>
          </p:cNvPicPr>
          <p:nvPr/>
        </p:nvPicPr>
        <p:blipFill>
          <a:blip r:embed="rId3"/>
          <a:stretch>
            <a:fillRect/>
          </a:stretch>
        </p:blipFill>
        <p:spPr>
          <a:xfrm>
            <a:off x="192343" y="2441050"/>
            <a:ext cx="4123240" cy="3373560"/>
          </a:xfrm>
          <a:prstGeom prst="rect">
            <a:avLst/>
          </a:prstGeom>
        </p:spPr>
      </p:pic>
      <p:sp>
        <p:nvSpPr>
          <p:cNvPr id="3" name="Right Arrow 2"/>
          <p:cNvSpPr/>
          <p:nvPr/>
        </p:nvSpPr>
        <p:spPr>
          <a:xfrm>
            <a:off x="4572000" y="3792772"/>
            <a:ext cx="445273" cy="5327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4375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2060" y="248205"/>
            <a:ext cx="8059877" cy="461665"/>
          </a:xfrm>
          <a:prstGeom prst="rect">
            <a:avLst/>
          </a:prstGeom>
          <a:noFill/>
        </p:spPr>
        <p:txBody>
          <a:bodyPr wrap="square" rtlCol="0">
            <a:spAutoFit/>
          </a:bodyPr>
          <a:lstStyle/>
          <a:p>
            <a:pPr algn="ctr"/>
            <a:r>
              <a:rPr lang="en-US" sz="2400" dirty="0" smtClean="0"/>
              <a:t>How many interesting PCs are there?</a:t>
            </a:r>
            <a:endParaRPr lang="en-US" sz="2400" dirty="0"/>
          </a:p>
        </p:txBody>
      </p:sp>
      <p:pic>
        <p:nvPicPr>
          <p:cNvPr id="2" name="Picture 1"/>
          <p:cNvPicPr>
            <a:picLocks noChangeAspect="1"/>
          </p:cNvPicPr>
          <p:nvPr/>
        </p:nvPicPr>
        <p:blipFill>
          <a:blip r:embed="rId2"/>
          <a:stretch>
            <a:fillRect/>
          </a:stretch>
        </p:blipFill>
        <p:spPr>
          <a:xfrm>
            <a:off x="663189" y="809004"/>
            <a:ext cx="3235199" cy="3148661"/>
          </a:xfrm>
          <a:prstGeom prst="rect">
            <a:avLst/>
          </a:prstGeom>
        </p:spPr>
      </p:pic>
      <p:pic>
        <p:nvPicPr>
          <p:cNvPr id="5" name="Picture 4"/>
          <p:cNvPicPr>
            <a:picLocks noChangeAspect="1"/>
          </p:cNvPicPr>
          <p:nvPr/>
        </p:nvPicPr>
        <p:blipFill>
          <a:blip r:embed="rId3"/>
          <a:stretch>
            <a:fillRect/>
          </a:stretch>
        </p:blipFill>
        <p:spPr>
          <a:xfrm>
            <a:off x="4468944" y="809004"/>
            <a:ext cx="3726568" cy="3178543"/>
          </a:xfrm>
          <a:prstGeom prst="rect">
            <a:avLst/>
          </a:prstGeom>
        </p:spPr>
      </p:pic>
      <p:sp>
        <p:nvSpPr>
          <p:cNvPr id="7" name="TextBox 6"/>
          <p:cNvSpPr txBox="1"/>
          <p:nvPr/>
        </p:nvSpPr>
        <p:spPr>
          <a:xfrm>
            <a:off x="358911" y="4170427"/>
            <a:ext cx="8426173" cy="2308324"/>
          </a:xfrm>
          <a:prstGeom prst="rect">
            <a:avLst/>
          </a:prstGeom>
          <a:noFill/>
        </p:spPr>
        <p:txBody>
          <a:bodyPr wrap="square" rtlCol="0">
            <a:spAutoFit/>
          </a:bodyPr>
          <a:lstStyle/>
          <a:p>
            <a:pPr algn="ctr"/>
            <a:r>
              <a:rPr lang="en-US" sz="1600" dirty="0" smtClean="0"/>
              <a:t>Plot proportions of variance explained by each consecutive PC</a:t>
            </a:r>
          </a:p>
          <a:p>
            <a:pPr algn="ctr"/>
            <a:endParaRPr lang="en-US" sz="1600" dirty="0" smtClean="0"/>
          </a:p>
          <a:p>
            <a:r>
              <a:rPr lang="en-US" sz="1600" b="1" dirty="0" smtClean="0"/>
              <a:t>NB</a:t>
            </a:r>
            <a:r>
              <a:rPr lang="en-US" sz="1600" dirty="0" smtClean="0"/>
              <a:t>: there is no hard cutoff! % of variance explained by leading components always declines with sample size </a:t>
            </a:r>
            <a:br>
              <a:rPr lang="en-US" sz="1600" dirty="0" smtClean="0"/>
            </a:br>
            <a:r>
              <a:rPr lang="en-US" sz="1600" dirty="0" smtClean="0"/>
              <a:t>	</a:t>
            </a:r>
            <a:r>
              <a:rPr lang="en-US" sz="1400" dirty="0" smtClean="0"/>
              <a:t>- extra samples </a:t>
            </a:r>
            <a:r>
              <a:rPr lang="en-US" sz="1400" dirty="0" smtClean="0">
                <a:sym typeface="Wingdings"/>
              </a:rPr>
              <a:t> more noise  relevant variation constitutes smaller proportion</a:t>
            </a:r>
          </a:p>
          <a:p>
            <a:endParaRPr lang="en-US" sz="1600" dirty="0">
              <a:sym typeface="Wingdings"/>
            </a:endParaRPr>
          </a:p>
          <a:p>
            <a:r>
              <a:rPr lang="en-US" sz="1600" dirty="0" smtClean="0">
                <a:sym typeface="Wingdings"/>
              </a:rPr>
              <a:t>There are many formal tests which are rarely used</a:t>
            </a:r>
          </a:p>
          <a:p>
            <a:r>
              <a:rPr lang="en-US" sz="1600" dirty="0" smtClean="0">
                <a:sym typeface="Wingdings"/>
              </a:rPr>
              <a:t>Compare to “</a:t>
            </a:r>
            <a:r>
              <a:rPr lang="en-US" sz="1600" b="1" dirty="0" smtClean="0">
                <a:sym typeface="Wingdings"/>
              </a:rPr>
              <a:t>broken stick</a:t>
            </a:r>
            <a:r>
              <a:rPr lang="en-US" sz="1600" dirty="0" smtClean="0">
                <a:sym typeface="Wingdings"/>
              </a:rPr>
              <a:t>” model (red line) </a:t>
            </a:r>
            <a:r>
              <a:rPr lang="mr-IN" sz="1600" dirty="0" smtClean="0">
                <a:sym typeface="Wingdings"/>
              </a:rPr>
              <a:t>–</a:t>
            </a:r>
            <a:r>
              <a:rPr lang="en-US" sz="1600" dirty="0" smtClean="0">
                <a:sym typeface="Wingdings"/>
              </a:rPr>
              <a:t> expected null distribution of eigenvector values </a:t>
            </a:r>
            <a:br>
              <a:rPr lang="en-US" sz="1600" dirty="0" smtClean="0">
                <a:sym typeface="Wingdings"/>
              </a:rPr>
            </a:br>
            <a:r>
              <a:rPr lang="en-US" sz="1600" dirty="0" smtClean="0">
                <a:sym typeface="Wingdings"/>
              </a:rPr>
              <a:t>	</a:t>
            </a:r>
            <a:r>
              <a:rPr lang="en-US" sz="1400" dirty="0" smtClean="0">
                <a:sym typeface="Wingdings"/>
              </a:rPr>
              <a:t>- if you randomly broke a stick of length 1 into N bits, that would be the distribution of bit lengths</a:t>
            </a:r>
          </a:p>
        </p:txBody>
      </p:sp>
    </p:spTree>
    <p:extLst>
      <p:ext uri="{BB962C8B-B14F-4D97-AF65-F5344CB8AC3E}">
        <p14:creationId xmlns:p14="http://schemas.microsoft.com/office/powerpoint/2010/main" val="476200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96527" y="1079653"/>
            <a:ext cx="6780877" cy="5159702"/>
          </a:xfrm>
          <a:prstGeom prst="rect">
            <a:avLst/>
          </a:prstGeom>
        </p:spPr>
      </p:pic>
      <p:pic>
        <p:nvPicPr>
          <p:cNvPr id="3" name="Picture 2"/>
          <p:cNvPicPr>
            <a:picLocks noChangeAspect="1"/>
          </p:cNvPicPr>
          <p:nvPr/>
        </p:nvPicPr>
        <p:blipFill>
          <a:blip r:embed="rId3"/>
          <a:stretch>
            <a:fillRect/>
          </a:stretch>
        </p:blipFill>
        <p:spPr>
          <a:xfrm>
            <a:off x="0" y="0"/>
            <a:ext cx="5659430" cy="705079"/>
          </a:xfrm>
          <a:prstGeom prst="rect">
            <a:avLst/>
          </a:prstGeom>
        </p:spPr>
      </p:pic>
    </p:spTree>
    <p:extLst>
      <p:ext uri="{BB962C8B-B14F-4D97-AF65-F5344CB8AC3E}">
        <p14:creationId xmlns:p14="http://schemas.microsoft.com/office/powerpoint/2010/main" val="17948388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96527" y="1079653"/>
            <a:ext cx="4242739" cy="3228383"/>
          </a:xfrm>
          <a:prstGeom prst="rect">
            <a:avLst/>
          </a:prstGeom>
        </p:spPr>
      </p:pic>
      <p:pic>
        <p:nvPicPr>
          <p:cNvPr id="3" name="Picture 2"/>
          <p:cNvPicPr>
            <a:picLocks noChangeAspect="1"/>
          </p:cNvPicPr>
          <p:nvPr/>
        </p:nvPicPr>
        <p:blipFill>
          <a:blip r:embed="rId3"/>
          <a:stretch>
            <a:fillRect/>
          </a:stretch>
        </p:blipFill>
        <p:spPr>
          <a:xfrm>
            <a:off x="0" y="0"/>
            <a:ext cx="5659430" cy="705079"/>
          </a:xfrm>
          <a:prstGeom prst="rect">
            <a:avLst/>
          </a:prstGeom>
        </p:spPr>
      </p:pic>
      <p:sp>
        <p:nvSpPr>
          <p:cNvPr id="4" name="TextBox 3"/>
          <p:cNvSpPr txBox="1"/>
          <p:nvPr/>
        </p:nvSpPr>
        <p:spPr>
          <a:xfrm>
            <a:off x="584463" y="4967925"/>
            <a:ext cx="8089459" cy="369332"/>
          </a:xfrm>
          <a:prstGeom prst="rect">
            <a:avLst/>
          </a:prstGeom>
          <a:noFill/>
        </p:spPr>
        <p:txBody>
          <a:bodyPr wrap="none" rtlCol="0">
            <a:spAutoFit/>
          </a:bodyPr>
          <a:lstStyle/>
          <a:p>
            <a:r>
              <a:rPr lang="en-US" dirty="0" smtClean="0"/>
              <a:t>For GWAS, include the first few PCs as covariates to account for population structure</a:t>
            </a:r>
            <a:endParaRPr lang="en-US" dirty="0"/>
          </a:p>
        </p:txBody>
      </p:sp>
    </p:spTree>
    <p:extLst>
      <p:ext uri="{BB962C8B-B14F-4D97-AF65-F5344CB8AC3E}">
        <p14:creationId xmlns:p14="http://schemas.microsoft.com/office/powerpoint/2010/main" val="4083744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r="48130" b="7792"/>
          <a:stretch/>
        </p:blipFill>
        <p:spPr>
          <a:xfrm>
            <a:off x="413467" y="1573416"/>
            <a:ext cx="4083119" cy="4431458"/>
          </a:xfrm>
          <a:prstGeom prst="rect">
            <a:avLst/>
          </a:prstGeom>
        </p:spPr>
      </p:pic>
      <p:sp>
        <p:nvSpPr>
          <p:cNvPr id="6" name="TextBox 5"/>
          <p:cNvSpPr txBox="1"/>
          <p:nvPr/>
        </p:nvSpPr>
        <p:spPr>
          <a:xfrm>
            <a:off x="952600" y="927085"/>
            <a:ext cx="3319242" cy="646331"/>
          </a:xfrm>
          <a:prstGeom prst="rect">
            <a:avLst/>
          </a:prstGeom>
          <a:noFill/>
        </p:spPr>
        <p:txBody>
          <a:bodyPr wrap="none" rtlCol="0">
            <a:spAutoFit/>
          </a:bodyPr>
          <a:lstStyle/>
          <a:p>
            <a:r>
              <a:rPr lang="en-US" dirty="0" smtClean="0"/>
              <a:t>UK biobank: PCA</a:t>
            </a:r>
          </a:p>
          <a:p>
            <a:r>
              <a:rPr lang="en-US" dirty="0" smtClean="0"/>
              <a:t>Colored by self-reported ancestry</a:t>
            </a:r>
            <a:endParaRPr lang="en-US" dirty="0"/>
          </a:p>
        </p:txBody>
      </p:sp>
      <p:pic>
        <p:nvPicPr>
          <p:cNvPr id="9" name="Picture 8"/>
          <p:cNvPicPr>
            <a:picLocks noChangeAspect="1"/>
          </p:cNvPicPr>
          <p:nvPr/>
        </p:nvPicPr>
        <p:blipFill>
          <a:blip r:embed="rId3"/>
          <a:stretch>
            <a:fillRect/>
          </a:stretch>
        </p:blipFill>
        <p:spPr>
          <a:xfrm>
            <a:off x="0" y="1"/>
            <a:ext cx="5184742" cy="654858"/>
          </a:xfrm>
          <a:prstGeom prst="rect">
            <a:avLst/>
          </a:prstGeom>
        </p:spPr>
      </p:pic>
      <p:sp>
        <p:nvSpPr>
          <p:cNvPr id="2" name="TextBox 1"/>
          <p:cNvSpPr txBox="1"/>
          <p:nvPr/>
        </p:nvSpPr>
        <p:spPr>
          <a:xfrm>
            <a:off x="5184742" y="2492679"/>
            <a:ext cx="3583477" cy="1754326"/>
          </a:xfrm>
          <a:prstGeom prst="rect">
            <a:avLst/>
          </a:prstGeom>
          <a:noFill/>
        </p:spPr>
        <p:txBody>
          <a:bodyPr wrap="square" rtlCol="0">
            <a:spAutoFit/>
          </a:bodyPr>
          <a:lstStyle/>
          <a:p>
            <a:r>
              <a:rPr lang="en-US" dirty="0">
                <a:solidFill>
                  <a:srgbClr val="0070C0"/>
                </a:solidFill>
              </a:rPr>
              <a:t>PC1-PC2 projection </a:t>
            </a:r>
            <a:r>
              <a:rPr lang="en-US" dirty="0" smtClean="0">
                <a:solidFill>
                  <a:srgbClr val="0070C0"/>
                </a:solidFill>
              </a:rPr>
              <a:t>reveals </a:t>
            </a:r>
            <a:r>
              <a:rPr lang="en-US" dirty="0">
                <a:solidFill>
                  <a:srgbClr val="0070C0"/>
                </a:solidFill>
              </a:rPr>
              <a:t>only the most prominent </a:t>
            </a:r>
            <a:r>
              <a:rPr lang="en-US" dirty="0" smtClean="0">
                <a:solidFill>
                  <a:srgbClr val="0070C0"/>
                </a:solidFill>
              </a:rPr>
              <a:t>patterns </a:t>
            </a:r>
            <a:r>
              <a:rPr lang="en-US" dirty="0">
                <a:solidFill>
                  <a:srgbClr val="0070C0"/>
                </a:solidFill>
              </a:rPr>
              <a:t>of genetic </a:t>
            </a:r>
            <a:r>
              <a:rPr lang="en-US" dirty="0" smtClean="0">
                <a:solidFill>
                  <a:srgbClr val="0070C0"/>
                </a:solidFill>
              </a:rPr>
              <a:t>divergence </a:t>
            </a:r>
            <a:r>
              <a:rPr lang="en-US" dirty="0" smtClean="0">
                <a:solidFill>
                  <a:srgbClr val="0070C0"/>
                </a:solidFill>
                <a:sym typeface="Wingdings"/>
              </a:rPr>
              <a:t></a:t>
            </a:r>
            <a:endParaRPr lang="en-US" dirty="0">
              <a:solidFill>
                <a:srgbClr val="0070C0"/>
              </a:solidFill>
            </a:endParaRPr>
          </a:p>
          <a:p>
            <a:r>
              <a:rPr lang="en-US" dirty="0" smtClean="0">
                <a:solidFill>
                  <a:srgbClr val="0070C0"/>
                </a:solidFill>
              </a:rPr>
              <a:t>In large datasets, many meaningful genetic subdivisions might not be visible in a PCA plot.</a:t>
            </a:r>
            <a:endParaRPr lang="en-US" dirty="0">
              <a:solidFill>
                <a:srgbClr val="0070C0"/>
              </a:solidFill>
            </a:endParaRPr>
          </a:p>
        </p:txBody>
      </p:sp>
    </p:spTree>
    <p:extLst>
      <p:ext uri="{BB962C8B-B14F-4D97-AF65-F5344CB8AC3E}">
        <p14:creationId xmlns:p14="http://schemas.microsoft.com/office/powerpoint/2010/main" val="169192677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5184742" cy="654858"/>
          </a:xfrm>
          <a:prstGeom prst="rect">
            <a:avLst/>
          </a:prstGeom>
        </p:spPr>
      </p:pic>
      <p:pic>
        <p:nvPicPr>
          <p:cNvPr id="5" name="Picture 4"/>
          <p:cNvPicPr>
            <a:picLocks noChangeAspect="1"/>
          </p:cNvPicPr>
          <p:nvPr/>
        </p:nvPicPr>
        <p:blipFill rotWithShape="1">
          <a:blip r:embed="rId3"/>
          <a:srcRect l="496" t="-1080" b="927"/>
          <a:stretch/>
        </p:blipFill>
        <p:spPr>
          <a:xfrm>
            <a:off x="452487" y="1521512"/>
            <a:ext cx="7832771" cy="4813300"/>
          </a:xfrm>
          <a:prstGeom prst="rect">
            <a:avLst/>
          </a:prstGeom>
        </p:spPr>
      </p:pic>
      <p:sp>
        <p:nvSpPr>
          <p:cNvPr id="6" name="TextBox 5"/>
          <p:cNvSpPr txBox="1"/>
          <p:nvPr/>
        </p:nvSpPr>
        <p:spPr>
          <a:xfrm>
            <a:off x="1216550" y="998292"/>
            <a:ext cx="1750800" cy="369332"/>
          </a:xfrm>
          <a:prstGeom prst="rect">
            <a:avLst/>
          </a:prstGeom>
          <a:noFill/>
        </p:spPr>
        <p:txBody>
          <a:bodyPr wrap="none" rtlCol="0">
            <a:spAutoFit/>
          </a:bodyPr>
          <a:lstStyle/>
          <a:p>
            <a:r>
              <a:rPr lang="en-US" dirty="0" smtClean="0"/>
              <a:t>UK </a:t>
            </a:r>
            <a:r>
              <a:rPr lang="en-US" smtClean="0"/>
              <a:t>biobank: PCA</a:t>
            </a:r>
            <a:endParaRPr lang="en-US" dirty="0"/>
          </a:p>
        </p:txBody>
      </p:sp>
      <p:sp>
        <p:nvSpPr>
          <p:cNvPr id="7" name="TextBox 6"/>
          <p:cNvSpPr txBox="1"/>
          <p:nvPr/>
        </p:nvSpPr>
        <p:spPr>
          <a:xfrm>
            <a:off x="4453713" y="724700"/>
            <a:ext cx="4770217" cy="646331"/>
          </a:xfrm>
          <a:prstGeom prst="rect">
            <a:avLst/>
          </a:prstGeom>
          <a:noFill/>
        </p:spPr>
        <p:txBody>
          <a:bodyPr wrap="none" rtlCol="0">
            <a:spAutoFit/>
          </a:bodyPr>
          <a:lstStyle/>
          <a:p>
            <a:pPr algn="ctr"/>
            <a:r>
              <a:rPr lang="en-US" dirty="0"/>
              <a:t>Uniform Manifold Approximation and Projection </a:t>
            </a:r>
            <a:r>
              <a:rPr lang="en-US" dirty="0" smtClean="0"/>
              <a:t/>
            </a:r>
            <a:br>
              <a:rPr lang="en-US" dirty="0" smtClean="0"/>
            </a:br>
            <a:r>
              <a:rPr lang="en-US" dirty="0" smtClean="0"/>
              <a:t>(</a:t>
            </a:r>
            <a:r>
              <a:rPr lang="en-US" dirty="0"/>
              <a:t>UMAP)</a:t>
            </a:r>
            <a:endParaRPr lang="en-US" dirty="0"/>
          </a:p>
        </p:txBody>
      </p:sp>
      <p:sp>
        <p:nvSpPr>
          <p:cNvPr id="8" name="TextBox 7"/>
          <p:cNvSpPr txBox="1"/>
          <p:nvPr/>
        </p:nvSpPr>
        <p:spPr>
          <a:xfrm>
            <a:off x="5689370" y="312609"/>
            <a:ext cx="3534560" cy="523220"/>
          </a:xfrm>
          <a:prstGeom prst="rect">
            <a:avLst/>
          </a:prstGeom>
          <a:noFill/>
        </p:spPr>
        <p:txBody>
          <a:bodyPr wrap="square" rtlCol="0">
            <a:spAutoFit/>
          </a:bodyPr>
          <a:lstStyle/>
          <a:p>
            <a:r>
              <a:rPr lang="en-US" sz="1400" dirty="0" smtClean="0"/>
              <a:t>Prioritizes local structure</a:t>
            </a:r>
            <a:r>
              <a:rPr lang="en-US" sz="1400" smtClean="0"/>
              <a:t>, </a:t>
            </a:r>
          </a:p>
          <a:p>
            <a:r>
              <a:rPr lang="en-US" sz="1400" dirty="0" smtClean="0"/>
              <a:t>does not preserve long-distance similarities</a:t>
            </a:r>
            <a:endParaRPr lang="en-US" sz="1400" dirty="0"/>
          </a:p>
        </p:txBody>
      </p:sp>
    </p:spTree>
    <p:extLst>
      <p:ext uri="{BB962C8B-B14F-4D97-AF65-F5344CB8AC3E}">
        <p14:creationId xmlns:p14="http://schemas.microsoft.com/office/powerpoint/2010/main" val="11658328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 y="1197094"/>
            <a:ext cx="9144000" cy="4182457"/>
          </a:xfrm>
          <a:prstGeom prst="rect">
            <a:avLst/>
          </a:prstGeom>
        </p:spPr>
      </p:pic>
      <p:sp>
        <p:nvSpPr>
          <p:cNvPr id="6" name="Rectangle 5"/>
          <p:cNvSpPr/>
          <p:nvPr/>
        </p:nvSpPr>
        <p:spPr>
          <a:xfrm>
            <a:off x="6268915" y="4035669"/>
            <a:ext cx="2875085" cy="188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3630564" y="800070"/>
            <a:ext cx="2638351" cy="369332"/>
          </a:xfrm>
          <a:prstGeom prst="rect">
            <a:avLst/>
          </a:prstGeom>
          <a:noFill/>
        </p:spPr>
        <p:txBody>
          <a:bodyPr wrap="none" rtlCol="0">
            <a:spAutoFit/>
          </a:bodyPr>
          <a:lstStyle/>
          <a:p>
            <a:r>
              <a:rPr lang="en-US" dirty="0" smtClean="0"/>
              <a:t>STRUCTURE / ADMIXTURE</a:t>
            </a:r>
            <a:endParaRPr lang="en-US" dirty="0"/>
          </a:p>
        </p:txBody>
      </p:sp>
      <p:sp>
        <p:nvSpPr>
          <p:cNvPr id="8" name="TextBox 7"/>
          <p:cNvSpPr txBox="1"/>
          <p:nvPr/>
        </p:nvSpPr>
        <p:spPr>
          <a:xfrm>
            <a:off x="405441" y="5455558"/>
            <a:ext cx="8333115" cy="1200329"/>
          </a:xfrm>
          <a:prstGeom prst="rect">
            <a:avLst/>
          </a:prstGeom>
          <a:noFill/>
        </p:spPr>
        <p:txBody>
          <a:bodyPr wrap="none" rtlCol="0">
            <a:spAutoFit/>
          </a:bodyPr>
          <a:lstStyle/>
          <a:p>
            <a:r>
              <a:rPr lang="en-US" dirty="0" smtClean="0">
                <a:solidFill>
                  <a:srgbClr val="0070C0"/>
                </a:solidFill>
              </a:rPr>
              <a:t>Model-based: </a:t>
            </a:r>
          </a:p>
          <a:p>
            <a:r>
              <a:rPr lang="en-US" dirty="0">
                <a:solidFill>
                  <a:srgbClr val="0070C0"/>
                </a:solidFill>
              </a:rPr>
              <a:t>	</a:t>
            </a:r>
            <a:r>
              <a:rPr lang="en-US" dirty="0" smtClean="0">
                <a:solidFill>
                  <a:srgbClr val="0070C0"/>
                </a:solidFill>
              </a:rPr>
              <a:t>assumes K </a:t>
            </a:r>
            <a:r>
              <a:rPr lang="en-US" dirty="0" smtClean="0">
                <a:solidFill>
                  <a:srgbClr val="0070C0"/>
                </a:solidFill>
              </a:rPr>
              <a:t>“ancestral components” (populations) </a:t>
            </a:r>
            <a:r>
              <a:rPr lang="en-US" dirty="0" smtClean="0">
                <a:solidFill>
                  <a:srgbClr val="0070C0"/>
                </a:solidFill>
              </a:rPr>
              <a:t>with AFs in HWE</a:t>
            </a:r>
          </a:p>
          <a:p>
            <a:r>
              <a:rPr lang="en-US" dirty="0">
                <a:solidFill>
                  <a:srgbClr val="0070C0"/>
                </a:solidFill>
              </a:rPr>
              <a:t>	</a:t>
            </a:r>
            <a:r>
              <a:rPr lang="en-US" dirty="0" smtClean="0">
                <a:solidFill>
                  <a:srgbClr val="0070C0"/>
                </a:solidFill>
              </a:rPr>
              <a:t>represents each individual’s genotype as a mix of these ancestral populations</a:t>
            </a:r>
          </a:p>
          <a:p>
            <a:r>
              <a:rPr lang="en-US" dirty="0">
                <a:solidFill>
                  <a:srgbClr val="0070C0"/>
                </a:solidFill>
              </a:rPr>
              <a:t>	</a:t>
            </a:r>
            <a:r>
              <a:rPr lang="en-US" i="1" dirty="0" smtClean="0">
                <a:solidFill>
                  <a:srgbClr val="0070C0"/>
                </a:solidFill>
              </a:rPr>
              <a:t>must thin data to avoid LD and remove highly differentiated outliers</a:t>
            </a:r>
            <a:endParaRPr lang="en-US" i="1" dirty="0">
              <a:solidFill>
                <a:srgbClr val="0070C0"/>
              </a:solidFill>
            </a:endParaRPr>
          </a:p>
        </p:txBody>
      </p:sp>
      <p:pic>
        <p:nvPicPr>
          <p:cNvPr id="9" name="Picture 8"/>
          <p:cNvPicPr>
            <a:picLocks noChangeAspect="1"/>
          </p:cNvPicPr>
          <p:nvPr/>
        </p:nvPicPr>
        <p:blipFill>
          <a:blip r:embed="rId3"/>
          <a:stretch>
            <a:fillRect/>
          </a:stretch>
        </p:blipFill>
        <p:spPr>
          <a:xfrm>
            <a:off x="96715" y="70337"/>
            <a:ext cx="2616299" cy="914399"/>
          </a:xfrm>
          <a:prstGeom prst="rect">
            <a:avLst/>
          </a:prstGeom>
        </p:spPr>
      </p:pic>
      <p:pic>
        <p:nvPicPr>
          <p:cNvPr id="2" name="Picture 1"/>
          <p:cNvPicPr>
            <a:picLocks noChangeAspect="1"/>
          </p:cNvPicPr>
          <p:nvPr/>
        </p:nvPicPr>
        <p:blipFill>
          <a:blip r:embed="rId4"/>
          <a:stretch>
            <a:fillRect/>
          </a:stretch>
        </p:blipFill>
        <p:spPr>
          <a:xfrm>
            <a:off x="4329401" y="29128"/>
            <a:ext cx="4814600" cy="630294"/>
          </a:xfrm>
          <a:prstGeom prst="rect">
            <a:avLst/>
          </a:prstGeom>
        </p:spPr>
      </p:pic>
      <p:sp>
        <p:nvSpPr>
          <p:cNvPr id="3" name="TextBox 2"/>
          <p:cNvSpPr txBox="1"/>
          <p:nvPr/>
        </p:nvSpPr>
        <p:spPr>
          <a:xfrm>
            <a:off x="3971771" y="290090"/>
            <a:ext cx="715260" cy="369332"/>
          </a:xfrm>
          <a:prstGeom prst="rect">
            <a:avLst/>
          </a:prstGeom>
          <a:noFill/>
        </p:spPr>
        <p:txBody>
          <a:bodyPr wrap="none" rtlCol="0">
            <a:spAutoFit/>
          </a:bodyPr>
          <a:lstStyle/>
          <a:p>
            <a:r>
              <a:rPr lang="en-US" smtClean="0"/>
              <a:t>2000:</a:t>
            </a:r>
            <a:endParaRPr lang="en-US"/>
          </a:p>
        </p:txBody>
      </p:sp>
    </p:spTree>
    <p:extLst>
      <p:ext uri="{BB962C8B-B14F-4D97-AF65-F5344CB8AC3E}">
        <p14:creationId xmlns:p14="http://schemas.microsoft.com/office/powerpoint/2010/main" val="6188867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049153" y="990000"/>
            <a:ext cx="7372952" cy="5508068"/>
          </a:xfrm>
          <a:prstGeom prst="rect">
            <a:avLst/>
          </a:prstGeom>
        </p:spPr>
      </p:pic>
      <p:pic>
        <p:nvPicPr>
          <p:cNvPr id="10" name="Picture 9"/>
          <p:cNvPicPr>
            <a:picLocks noChangeAspect="1"/>
          </p:cNvPicPr>
          <p:nvPr/>
        </p:nvPicPr>
        <p:blipFill>
          <a:blip r:embed="rId3"/>
          <a:stretch>
            <a:fillRect/>
          </a:stretch>
        </p:blipFill>
        <p:spPr>
          <a:xfrm>
            <a:off x="0" y="0"/>
            <a:ext cx="3234088" cy="714798"/>
          </a:xfrm>
          <a:prstGeom prst="rect">
            <a:avLst/>
          </a:prstGeom>
        </p:spPr>
      </p:pic>
    </p:spTree>
    <p:extLst>
      <p:ext uri="{BB962C8B-B14F-4D97-AF65-F5344CB8AC3E}">
        <p14:creationId xmlns:p14="http://schemas.microsoft.com/office/powerpoint/2010/main" val="1658809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115697" y="0"/>
            <a:ext cx="4028303" cy="588033"/>
          </a:xfrm>
          <a:prstGeom prst="rect">
            <a:avLst/>
          </a:prstGeom>
        </p:spPr>
      </p:pic>
      <p:sp>
        <p:nvSpPr>
          <p:cNvPr id="6" name="TextBox 5"/>
          <p:cNvSpPr txBox="1"/>
          <p:nvPr/>
        </p:nvSpPr>
        <p:spPr>
          <a:xfrm>
            <a:off x="444843" y="1120464"/>
            <a:ext cx="7982465" cy="646331"/>
          </a:xfrm>
          <a:prstGeom prst="rect">
            <a:avLst/>
          </a:prstGeom>
          <a:noFill/>
        </p:spPr>
        <p:txBody>
          <a:bodyPr wrap="square" rtlCol="0">
            <a:spAutoFit/>
          </a:bodyPr>
          <a:lstStyle/>
          <a:p>
            <a:r>
              <a:rPr lang="en-US" dirty="0" smtClean="0"/>
              <a:t>Gradual accumulation of genetic divergence with distance looks (to ADMIXTURE) like emergence of separate genetic clusters</a:t>
            </a:r>
            <a:endParaRPr lang="en-US" dirty="0"/>
          </a:p>
        </p:txBody>
      </p:sp>
      <p:pic>
        <p:nvPicPr>
          <p:cNvPr id="7" name="Picture 6"/>
          <p:cNvPicPr>
            <a:picLocks noChangeAspect="1"/>
          </p:cNvPicPr>
          <p:nvPr/>
        </p:nvPicPr>
        <p:blipFill rotWithShape="1">
          <a:blip r:embed="rId3"/>
          <a:srcRect b="47196"/>
          <a:stretch/>
        </p:blipFill>
        <p:spPr>
          <a:xfrm>
            <a:off x="308919" y="2043064"/>
            <a:ext cx="6104238" cy="2409789"/>
          </a:xfrm>
          <a:prstGeom prst="rect">
            <a:avLst/>
          </a:prstGeom>
        </p:spPr>
      </p:pic>
      <p:sp>
        <p:nvSpPr>
          <p:cNvPr id="8" name="TextBox 7"/>
          <p:cNvSpPr txBox="1"/>
          <p:nvPr/>
        </p:nvSpPr>
        <p:spPr>
          <a:xfrm>
            <a:off x="6463640" y="3063292"/>
            <a:ext cx="1332416" cy="369332"/>
          </a:xfrm>
          <a:prstGeom prst="rect">
            <a:avLst/>
          </a:prstGeom>
          <a:noFill/>
        </p:spPr>
        <p:txBody>
          <a:bodyPr wrap="none" rtlCol="0">
            <a:spAutoFit/>
          </a:bodyPr>
          <a:lstStyle/>
          <a:p>
            <a:r>
              <a:rPr lang="en-US" dirty="0" smtClean="0"/>
              <a:t>ADMIXTURE</a:t>
            </a:r>
            <a:endParaRPr lang="en-US" dirty="0"/>
          </a:p>
        </p:txBody>
      </p:sp>
      <p:sp>
        <p:nvSpPr>
          <p:cNvPr id="10" name="TextBox 9"/>
          <p:cNvSpPr txBox="1"/>
          <p:nvPr/>
        </p:nvSpPr>
        <p:spPr>
          <a:xfrm>
            <a:off x="407773" y="4729122"/>
            <a:ext cx="8306216" cy="646331"/>
          </a:xfrm>
          <a:prstGeom prst="rect">
            <a:avLst/>
          </a:prstGeom>
          <a:noFill/>
        </p:spPr>
        <p:txBody>
          <a:bodyPr wrap="square" rtlCol="0">
            <a:spAutoFit/>
          </a:bodyPr>
          <a:lstStyle/>
          <a:p>
            <a:r>
              <a:rPr lang="en-US" dirty="0" smtClean="0"/>
              <a:t>The problem is to tell the difference from situations where we have abrupt </a:t>
            </a:r>
            <a:r>
              <a:rPr lang="en-US" dirty="0" err="1" smtClean="0"/>
              <a:t>bariers</a:t>
            </a:r>
            <a:r>
              <a:rPr lang="en-US" dirty="0" smtClean="0"/>
              <a:t> to gene flow.</a:t>
            </a:r>
            <a:endParaRPr lang="en-US" dirty="0"/>
          </a:p>
        </p:txBody>
      </p:sp>
      <p:sp>
        <p:nvSpPr>
          <p:cNvPr id="11" name="TextBox 10"/>
          <p:cNvSpPr txBox="1"/>
          <p:nvPr/>
        </p:nvSpPr>
        <p:spPr>
          <a:xfrm>
            <a:off x="407773" y="241958"/>
            <a:ext cx="4251870" cy="400110"/>
          </a:xfrm>
          <a:prstGeom prst="rect">
            <a:avLst/>
          </a:prstGeom>
          <a:noFill/>
        </p:spPr>
        <p:txBody>
          <a:bodyPr wrap="none" rtlCol="0">
            <a:spAutoFit/>
          </a:bodyPr>
          <a:lstStyle/>
          <a:p>
            <a:r>
              <a:rPr lang="en-US" sz="2000" b="1" dirty="0" smtClean="0"/>
              <a:t>Continuous vs. discrete differentiation</a:t>
            </a:r>
            <a:endParaRPr lang="en-US" sz="2000" b="1" dirty="0"/>
          </a:p>
        </p:txBody>
      </p:sp>
    </p:spTree>
    <p:extLst>
      <p:ext uri="{BB962C8B-B14F-4D97-AF65-F5344CB8AC3E}">
        <p14:creationId xmlns:p14="http://schemas.microsoft.com/office/powerpoint/2010/main" val="8255511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115697" y="0"/>
            <a:ext cx="4028303" cy="588033"/>
          </a:xfrm>
          <a:prstGeom prst="rect">
            <a:avLst/>
          </a:prstGeom>
        </p:spPr>
      </p:pic>
      <p:sp>
        <p:nvSpPr>
          <p:cNvPr id="8" name="TextBox 7"/>
          <p:cNvSpPr txBox="1"/>
          <p:nvPr/>
        </p:nvSpPr>
        <p:spPr>
          <a:xfrm>
            <a:off x="6500710" y="2748344"/>
            <a:ext cx="1083695" cy="369332"/>
          </a:xfrm>
          <a:prstGeom prst="rect">
            <a:avLst/>
          </a:prstGeom>
          <a:noFill/>
        </p:spPr>
        <p:txBody>
          <a:bodyPr wrap="none" rtlCol="0">
            <a:spAutoFit/>
          </a:bodyPr>
          <a:lstStyle/>
          <a:p>
            <a:r>
              <a:rPr lang="en-US" dirty="0" err="1" smtClean="0"/>
              <a:t>conStruct</a:t>
            </a:r>
            <a:endParaRPr lang="en-US" dirty="0"/>
          </a:p>
        </p:txBody>
      </p:sp>
      <p:sp>
        <p:nvSpPr>
          <p:cNvPr id="10" name="TextBox 9"/>
          <p:cNvSpPr txBox="1"/>
          <p:nvPr/>
        </p:nvSpPr>
        <p:spPr>
          <a:xfrm>
            <a:off x="407773" y="4655511"/>
            <a:ext cx="8306216" cy="1569660"/>
          </a:xfrm>
          <a:prstGeom prst="rect">
            <a:avLst/>
          </a:prstGeom>
          <a:noFill/>
        </p:spPr>
        <p:txBody>
          <a:bodyPr wrap="square" rtlCol="0">
            <a:spAutoFit/>
          </a:bodyPr>
          <a:lstStyle/>
          <a:p>
            <a:r>
              <a:rPr lang="en-US" sz="1600" dirty="0" smtClean="0"/>
              <a:t>Let’s imagine that we have several “layers” (analogous to “ancestral components” of ADMIXTURE) in each of which genetic divergence accumulates with distance, and these “layers” are mixed in different proportions in each individual.</a:t>
            </a:r>
            <a:br>
              <a:rPr lang="en-US" sz="1600" dirty="0" smtClean="0"/>
            </a:br>
            <a:endParaRPr lang="en-US" sz="1400" dirty="0" smtClean="0"/>
          </a:p>
          <a:p>
            <a:pPr marL="285750" indent="-285750">
              <a:buFontTx/>
              <a:buChar char="-"/>
            </a:pPr>
            <a:r>
              <a:rPr lang="en-US" sz="1600" dirty="0" smtClean="0"/>
              <a:t>Gradual change in allele frequencies </a:t>
            </a:r>
            <a:r>
              <a:rPr lang="en-US" sz="1600" dirty="0" smtClean="0">
                <a:sym typeface="Wingdings"/>
              </a:rPr>
              <a:t></a:t>
            </a:r>
            <a:r>
              <a:rPr lang="en-US" sz="1600" dirty="0" smtClean="0"/>
              <a:t>  within the same ”layer”</a:t>
            </a:r>
          </a:p>
          <a:p>
            <a:pPr marL="285750" indent="-285750">
              <a:buFontTx/>
              <a:buChar char="-"/>
            </a:pPr>
            <a:r>
              <a:rPr lang="en-US" sz="1600" dirty="0" smtClean="0"/>
              <a:t>Abrupt shift in allele frequencies </a:t>
            </a:r>
            <a:r>
              <a:rPr lang="en-US" sz="1600" dirty="0" smtClean="0">
                <a:sym typeface="Wingdings"/>
              </a:rPr>
              <a:t></a:t>
            </a:r>
            <a:r>
              <a:rPr lang="en-US" sz="1600" dirty="0" smtClean="0"/>
              <a:t> switch between “layers”</a:t>
            </a:r>
            <a:endParaRPr lang="en-US" sz="1600" dirty="0"/>
          </a:p>
        </p:txBody>
      </p:sp>
      <p:sp>
        <p:nvSpPr>
          <p:cNvPr id="11" name="TextBox 10"/>
          <p:cNvSpPr txBox="1"/>
          <p:nvPr/>
        </p:nvSpPr>
        <p:spPr>
          <a:xfrm>
            <a:off x="407773" y="241958"/>
            <a:ext cx="4251870" cy="400110"/>
          </a:xfrm>
          <a:prstGeom prst="rect">
            <a:avLst/>
          </a:prstGeom>
          <a:noFill/>
        </p:spPr>
        <p:txBody>
          <a:bodyPr wrap="none" rtlCol="0">
            <a:spAutoFit/>
          </a:bodyPr>
          <a:lstStyle/>
          <a:p>
            <a:r>
              <a:rPr lang="en-US" sz="2000" b="1" dirty="0" smtClean="0"/>
              <a:t>Continuous vs. discrete differentiation</a:t>
            </a:r>
            <a:endParaRPr lang="en-US" sz="2000" b="1" dirty="0"/>
          </a:p>
        </p:txBody>
      </p:sp>
      <p:pic>
        <p:nvPicPr>
          <p:cNvPr id="3" name="Picture 2"/>
          <p:cNvPicPr>
            <a:picLocks noChangeAspect="1"/>
          </p:cNvPicPr>
          <p:nvPr/>
        </p:nvPicPr>
        <p:blipFill>
          <a:blip r:embed="rId4"/>
          <a:stretch>
            <a:fillRect/>
          </a:stretch>
        </p:blipFill>
        <p:spPr>
          <a:xfrm>
            <a:off x="518983" y="642068"/>
            <a:ext cx="5435497" cy="3614826"/>
          </a:xfrm>
          <a:prstGeom prst="rect">
            <a:avLst/>
          </a:prstGeom>
        </p:spPr>
      </p:pic>
    </p:spTree>
    <p:extLst>
      <p:ext uri="{BB962C8B-B14F-4D97-AF65-F5344CB8AC3E}">
        <p14:creationId xmlns:p14="http://schemas.microsoft.com/office/powerpoint/2010/main" val="2904966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a:xfrm>
            <a:off x="497344" y="1301"/>
            <a:ext cx="8229600" cy="1143000"/>
          </a:xfrm>
        </p:spPr>
        <p:txBody>
          <a:bodyPr>
            <a:normAutofit/>
          </a:bodyPr>
          <a:lstStyle/>
          <a:p>
            <a:r>
              <a:rPr lang="en-US" sz="3200" dirty="0" smtClean="0"/>
              <a:t>Principal Component Analysis (PCA)</a:t>
            </a:r>
            <a:endParaRPr lang="en-US" sz="2400" dirty="0"/>
          </a:p>
        </p:txBody>
      </p:sp>
      <p:sp>
        <p:nvSpPr>
          <p:cNvPr id="15" name="TextBox 14"/>
          <p:cNvSpPr txBox="1"/>
          <p:nvPr/>
        </p:nvSpPr>
        <p:spPr>
          <a:xfrm>
            <a:off x="790223" y="1122964"/>
            <a:ext cx="7723481" cy="2646879"/>
          </a:xfrm>
          <a:prstGeom prst="rect">
            <a:avLst/>
          </a:prstGeom>
          <a:noFill/>
        </p:spPr>
        <p:txBody>
          <a:bodyPr wrap="square" rtlCol="0">
            <a:spAutoFit/>
          </a:bodyPr>
          <a:lstStyle/>
          <a:p>
            <a:r>
              <a:rPr lang="en-US" sz="2000" b="1" dirty="0" smtClean="0"/>
              <a:t>Input</a:t>
            </a:r>
            <a:r>
              <a:rPr lang="en-US" dirty="0" smtClean="0"/>
              <a:t>:  data with multiple (potentially correlated) measurements</a:t>
            </a:r>
          </a:p>
          <a:p>
            <a:endParaRPr lang="en-US" dirty="0" smtClean="0"/>
          </a:p>
          <a:p>
            <a:r>
              <a:rPr lang="en-US" sz="2000" b="1" dirty="0" smtClean="0"/>
              <a:t>Desired output</a:t>
            </a:r>
            <a:r>
              <a:rPr lang="en-US" dirty="0" smtClean="0"/>
              <a:t>: </a:t>
            </a:r>
          </a:p>
          <a:p>
            <a:r>
              <a:rPr lang="en-US" dirty="0" smtClean="0"/>
              <a:t> 	geometrically the same distribution of the data points, represented</a:t>
            </a:r>
          </a:p>
          <a:p>
            <a:r>
              <a:rPr lang="en-US" dirty="0" smtClean="0"/>
              <a:t>         in </a:t>
            </a:r>
            <a:r>
              <a:rPr lang="en-US" u="sng" dirty="0" smtClean="0"/>
              <a:t>uncorrelated </a:t>
            </a:r>
            <a:r>
              <a:rPr lang="en-US" dirty="0" smtClean="0"/>
              <a:t>(orthogonal) coordinate axes and </a:t>
            </a:r>
            <a:r>
              <a:rPr lang="en-US" u="sng" dirty="0" smtClean="0"/>
              <a:t>rotated</a:t>
            </a:r>
            <a:r>
              <a:rPr lang="en-US" dirty="0" smtClean="0"/>
              <a:t> to display the  	most important axes first</a:t>
            </a:r>
          </a:p>
          <a:p>
            <a:endParaRPr lang="en-US" dirty="0"/>
          </a:p>
          <a:p>
            <a:r>
              <a:rPr lang="en-US" dirty="0" smtClean="0"/>
              <a:t>Unlike </a:t>
            </a:r>
            <a:r>
              <a:rPr lang="en-US" dirty="0" err="1" smtClean="0"/>
              <a:t>heatmap</a:t>
            </a:r>
            <a:r>
              <a:rPr lang="en-US" dirty="0" smtClean="0"/>
              <a:t> </a:t>
            </a:r>
            <a:r>
              <a:rPr lang="en-US" dirty="0" smtClean="0"/>
              <a:t>/ hierarchical clusters in the earlier slide, allows for </a:t>
            </a:r>
            <a:r>
              <a:rPr lang="en-US" b="1" dirty="0" smtClean="0"/>
              <a:t>statistical tests to verify significance of the observed groupings</a:t>
            </a:r>
            <a:r>
              <a:rPr lang="en-US" dirty="0" smtClean="0"/>
              <a:t>.</a:t>
            </a:r>
            <a:endParaRPr lang="en-US" dirty="0"/>
          </a:p>
        </p:txBody>
      </p:sp>
    </p:spTree>
    <p:extLst>
      <p:ext uri="{BB962C8B-B14F-4D97-AF65-F5344CB8AC3E}">
        <p14:creationId xmlns:p14="http://schemas.microsoft.com/office/powerpoint/2010/main" val="255419990"/>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115697" y="0"/>
            <a:ext cx="4028303" cy="588033"/>
          </a:xfrm>
          <a:prstGeom prst="rect">
            <a:avLst/>
          </a:prstGeom>
        </p:spPr>
      </p:pic>
      <p:pic>
        <p:nvPicPr>
          <p:cNvPr id="3" name="Picture 2"/>
          <p:cNvPicPr>
            <a:picLocks noChangeAspect="1"/>
          </p:cNvPicPr>
          <p:nvPr/>
        </p:nvPicPr>
        <p:blipFill>
          <a:blip r:embed="rId3"/>
          <a:stretch>
            <a:fillRect/>
          </a:stretch>
        </p:blipFill>
        <p:spPr>
          <a:xfrm>
            <a:off x="636888" y="1346887"/>
            <a:ext cx="3728348" cy="3579512"/>
          </a:xfrm>
          <a:prstGeom prst="rect">
            <a:avLst/>
          </a:prstGeom>
        </p:spPr>
      </p:pic>
      <p:pic>
        <p:nvPicPr>
          <p:cNvPr id="4" name="Picture 3"/>
          <p:cNvPicPr>
            <a:picLocks noChangeAspect="1"/>
          </p:cNvPicPr>
          <p:nvPr/>
        </p:nvPicPr>
        <p:blipFill>
          <a:blip r:embed="rId4"/>
          <a:stretch>
            <a:fillRect/>
          </a:stretch>
        </p:blipFill>
        <p:spPr>
          <a:xfrm>
            <a:off x="4784906" y="1346887"/>
            <a:ext cx="3646350" cy="3579512"/>
          </a:xfrm>
          <a:prstGeom prst="rect">
            <a:avLst/>
          </a:prstGeom>
        </p:spPr>
      </p:pic>
      <p:sp>
        <p:nvSpPr>
          <p:cNvPr id="5" name="TextBox 4"/>
          <p:cNvSpPr txBox="1"/>
          <p:nvPr/>
        </p:nvSpPr>
        <p:spPr>
          <a:xfrm>
            <a:off x="852616" y="588033"/>
            <a:ext cx="1631665" cy="461665"/>
          </a:xfrm>
          <a:prstGeom prst="rect">
            <a:avLst/>
          </a:prstGeom>
          <a:noFill/>
        </p:spPr>
        <p:txBody>
          <a:bodyPr wrap="none" rtlCol="0">
            <a:spAutoFit/>
          </a:bodyPr>
          <a:lstStyle/>
          <a:p>
            <a:r>
              <a:rPr lang="en-US" sz="2400" b="1" dirty="0" smtClean="0"/>
              <a:t>Black bears</a:t>
            </a:r>
            <a:endParaRPr lang="en-US" sz="2400" b="1" dirty="0"/>
          </a:p>
        </p:txBody>
      </p:sp>
      <p:sp>
        <p:nvSpPr>
          <p:cNvPr id="6" name="TextBox 5"/>
          <p:cNvSpPr txBox="1"/>
          <p:nvPr/>
        </p:nvSpPr>
        <p:spPr>
          <a:xfrm>
            <a:off x="766119" y="5251622"/>
            <a:ext cx="7982465" cy="646331"/>
          </a:xfrm>
          <a:prstGeom prst="rect">
            <a:avLst/>
          </a:prstGeom>
          <a:noFill/>
        </p:spPr>
        <p:txBody>
          <a:bodyPr wrap="square" rtlCol="0">
            <a:spAutoFit/>
          </a:bodyPr>
          <a:lstStyle/>
          <a:p>
            <a:r>
              <a:rPr lang="en-US" dirty="0" err="1" smtClean="0"/>
              <a:t>conStruct</a:t>
            </a:r>
            <a:r>
              <a:rPr lang="en-US" dirty="0" smtClean="0"/>
              <a:t> infers two “layers”, while ADMIXTURE regards far-flung bear populations of the “red” type as a separate genetic cluster.</a:t>
            </a:r>
            <a:endParaRPr lang="en-US" dirty="0"/>
          </a:p>
        </p:txBody>
      </p:sp>
    </p:spTree>
    <p:extLst>
      <p:ext uri="{BB962C8B-B14F-4D97-AF65-F5344CB8AC3E}">
        <p14:creationId xmlns:p14="http://schemas.microsoft.com/office/powerpoint/2010/main" val="12699821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a:xfrm>
            <a:off x="497344" y="-257403"/>
            <a:ext cx="8229600" cy="1143000"/>
          </a:xfrm>
        </p:spPr>
        <p:txBody>
          <a:bodyPr>
            <a:normAutofit/>
          </a:bodyPr>
          <a:lstStyle/>
          <a:p>
            <a:r>
              <a:rPr lang="en-US" sz="3200" dirty="0" smtClean="0"/>
              <a:t>Principal Component Analysis</a:t>
            </a:r>
            <a:endParaRPr lang="en-US" sz="2400" dirty="0"/>
          </a:p>
        </p:txBody>
      </p:sp>
      <p:pic>
        <p:nvPicPr>
          <p:cNvPr id="2" name="Picture 1"/>
          <p:cNvPicPr>
            <a:picLocks noChangeAspect="1"/>
          </p:cNvPicPr>
          <p:nvPr/>
        </p:nvPicPr>
        <p:blipFill>
          <a:blip r:embed="rId3"/>
          <a:stretch>
            <a:fillRect/>
          </a:stretch>
        </p:blipFill>
        <p:spPr>
          <a:xfrm>
            <a:off x="1899632" y="1307630"/>
            <a:ext cx="5439192" cy="4242740"/>
          </a:xfrm>
          <a:prstGeom prst="rect">
            <a:avLst/>
          </a:prstGeom>
        </p:spPr>
      </p:pic>
      <p:pic>
        <p:nvPicPr>
          <p:cNvPr id="3" name="Picture 2"/>
          <p:cNvPicPr>
            <a:picLocks noChangeAspect="1"/>
          </p:cNvPicPr>
          <p:nvPr/>
        </p:nvPicPr>
        <p:blipFill>
          <a:blip r:embed="rId4"/>
          <a:stretch>
            <a:fillRect/>
          </a:stretch>
        </p:blipFill>
        <p:spPr>
          <a:xfrm>
            <a:off x="1899632" y="1382889"/>
            <a:ext cx="5436431" cy="4092222"/>
          </a:xfrm>
          <a:prstGeom prst="rect">
            <a:avLst/>
          </a:prstGeom>
        </p:spPr>
      </p:pic>
    </p:spTree>
    <p:extLst>
      <p:ext uri="{BB962C8B-B14F-4D97-AF65-F5344CB8AC3E}">
        <p14:creationId xmlns:p14="http://schemas.microsoft.com/office/powerpoint/2010/main" val="183424274"/>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a:xfrm>
            <a:off x="497344" y="-257403"/>
            <a:ext cx="8229600" cy="1143000"/>
          </a:xfrm>
        </p:spPr>
        <p:txBody>
          <a:bodyPr>
            <a:normAutofit/>
          </a:bodyPr>
          <a:lstStyle/>
          <a:p>
            <a:r>
              <a:rPr lang="en-US" sz="3200" dirty="0" smtClean="0"/>
              <a:t>Principal Component Analysis</a:t>
            </a:r>
            <a:endParaRPr lang="en-US" sz="2400" dirty="0"/>
          </a:p>
        </p:txBody>
      </p:sp>
      <p:pic>
        <p:nvPicPr>
          <p:cNvPr id="2" name="Picture 1"/>
          <p:cNvPicPr>
            <a:picLocks noChangeAspect="1"/>
          </p:cNvPicPr>
          <p:nvPr/>
        </p:nvPicPr>
        <p:blipFill>
          <a:blip r:embed="rId3"/>
          <a:stretch>
            <a:fillRect/>
          </a:stretch>
        </p:blipFill>
        <p:spPr>
          <a:xfrm>
            <a:off x="1899632" y="1307630"/>
            <a:ext cx="5439192" cy="4242740"/>
          </a:xfrm>
          <a:prstGeom prst="rect">
            <a:avLst/>
          </a:prstGeom>
        </p:spPr>
      </p:pic>
    </p:spTree>
    <p:extLst>
      <p:ext uri="{BB962C8B-B14F-4D97-AF65-F5344CB8AC3E}">
        <p14:creationId xmlns:p14="http://schemas.microsoft.com/office/powerpoint/2010/main" val="630771945"/>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a:xfrm>
            <a:off x="497344" y="-257403"/>
            <a:ext cx="8229600" cy="1143000"/>
          </a:xfrm>
        </p:spPr>
        <p:txBody>
          <a:bodyPr>
            <a:normAutofit/>
          </a:bodyPr>
          <a:lstStyle/>
          <a:p>
            <a:r>
              <a:rPr lang="en-US" sz="3200" dirty="0" smtClean="0"/>
              <a:t>Principal Component Analysis</a:t>
            </a:r>
            <a:endParaRPr lang="en-US" sz="2400" dirty="0"/>
          </a:p>
        </p:txBody>
      </p:sp>
      <p:pic>
        <p:nvPicPr>
          <p:cNvPr id="2" name="Picture 1"/>
          <p:cNvPicPr>
            <a:picLocks noChangeAspect="1"/>
          </p:cNvPicPr>
          <p:nvPr/>
        </p:nvPicPr>
        <p:blipFill>
          <a:blip r:embed="rId3"/>
          <a:stretch>
            <a:fillRect/>
          </a:stretch>
        </p:blipFill>
        <p:spPr>
          <a:xfrm>
            <a:off x="1899632" y="1307630"/>
            <a:ext cx="5439192" cy="4242740"/>
          </a:xfrm>
          <a:prstGeom prst="rect">
            <a:avLst/>
          </a:prstGeom>
        </p:spPr>
      </p:pic>
      <p:pic>
        <p:nvPicPr>
          <p:cNvPr id="3" name="Picture 2"/>
          <p:cNvPicPr>
            <a:picLocks noChangeAspect="1"/>
          </p:cNvPicPr>
          <p:nvPr/>
        </p:nvPicPr>
        <p:blipFill>
          <a:blip r:embed="rId4"/>
          <a:stretch>
            <a:fillRect/>
          </a:stretch>
        </p:blipFill>
        <p:spPr>
          <a:xfrm>
            <a:off x="1925944" y="1307630"/>
            <a:ext cx="5412880" cy="4242740"/>
          </a:xfrm>
          <a:prstGeom prst="rect">
            <a:avLst/>
          </a:prstGeom>
        </p:spPr>
      </p:pic>
    </p:spTree>
    <p:extLst>
      <p:ext uri="{BB962C8B-B14F-4D97-AF65-F5344CB8AC3E}">
        <p14:creationId xmlns:p14="http://schemas.microsoft.com/office/powerpoint/2010/main" val="1005157443"/>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a:xfrm>
            <a:off x="497344" y="-257403"/>
            <a:ext cx="8229600" cy="1143000"/>
          </a:xfrm>
        </p:spPr>
        <p:txBody>
          <a:bodyPr>
            <a:normAutofit/>
          </a:bodyPr>
          <a:lstStyle/>
          <a:p>
            <a:r>
              <a:rPr lang="en-US" sz="3200" dirty="0" smtClean="0"/>
              <a:t>Principal Component Analysis</a:t>
            </a:r>
            <a:endParaRPr lang="en-US" sz="2400" dirty="0"/>
          </a:p>
        </p:txBody>
      </p:sp>
      <p:pic>
        <p:nvPicPr>
          <p:cNvPr id="4" name="Picture 3"/>
          <p:cNvPicPr>
            <a:picLocks noChangeAspect="1"/>
          </p:cNvPicPr>
          <p:nvPr/>
        </p:nvPicPr>
        <p:blipFill>
          <a:blip r:embed="rId3"/>
          <a:stretch>
            <a:fillRect/>
          </a:stretch>
        </p:blipFill>
        <p:spPr>
          <a:xfrm>
            <a:off x="2313387" y="1683926"/>
            <a:ext cx="4580977" cy="3405481"/>
          </a:xfrm>
          <a:prstGeom prst="rect">
            <a:avLst/>
          </a:prstGeom>
        </p:spPr>
      </p:pic>
    </p:spTree>
    <p:extLst>
      <p:ext uri="{BB962C8B-B14F-4D97-AF65-F5344CB8AC3E}">
        <p14:creationId xmlns:p14="http://schemas.microsoft.com/office/powerpoint/2010/main" val="1691917965"/>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20372" y="454196"/>
            <a:ext cx="2273379" cy="369332"/>
          </a:xfrm>
          <a:prstGeom prst="rect">
            <a:avLst/>
          </a:prstGeom>
          <a:noFill/>
        </p:spPr>
        <p:txBody>
          <a:bodyPr wrap="none" rtlCol="0">
            <a:spAutoFit/>
          </a:bodyPr>
          <a:lstStyle/>
          <a:p>
            <a:r>
              <a:rPr lang="en-US" dirty="0" smtClean="0"/>
              <a:t>SNP covariance matrix</a:t>
            </a:r>
            <a:endParaRPr lang="en-US" dirty="0"/>
          </a:p>
        </p:txBody>
      </p:sp>
      <p:grpSp>
        <p:nvGrpSpPr>
          <p:cNvPr id="7" name="Group 6"/>
          <p:cNvGrpSpPr/>
          <p:nvPr/>
        </p:nvGrpSpPr>
        <p:grpSpPr>
          <a:xfrm>
            <a:off x="1957061" y="1587506"/>
            <a:ext cx="4941450" cy="3986165"/>
            <a:chOff x="609773" y="2282432"/>
            <a:chExt cx="4083974" cy="3244608"/>
          </a:xfrm>
        </p:grpSpPr>
        <p:pic>
          <p:nvPicPr>
            <p:cNvPr id="5" name="Picture 4"/>
            <p:cNvPicPr>
              <a:picLocks noChangeAspect="1"/>
            </p:cNvPicPr>
            <p:nvPr/>
          </p:nvPicPr>
          <p:blipFill>
            <a:blip r:embed="rId2"/>
            <a:stretch>
              <a:fillRect/>
            </a:stretch>
          </p:blipFill>
          <p:spPr>
            <a:xfrm>
              <a:off x="609773" y="2282432"/>
              <a:ext cx="4083974" cy="3244608"/>
            </a:xfrm>
            <a:prstGeom prst="rect">
              <a:avLst/>
            </a:prstGeom>
          </p:spPr>
        </p:pic>
        <p:sp>
          <p:nvSpPr>
            <p:cNvPr id="6" name="Rectangle 5"/>
            <p:cNvSpPr/>
            <p:nvPr/>
          </p:nvSpPr>
          <p:spPr>
            <a:xfrm>
              <a:off x="609773" y="2282432"/>
              <a:ext cx="1924107" cy="2183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20008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63636" y="588903"/>
            <a:ext cx="6530699" cy="646331"/>
          </a:xfrm>
          <a:prstGeom prst="rect">
            <a:avLst/>
          </a:prstGeom>
          <a:noFill/>
        </p:spPr>
        <p:txBody>
          <a:bodyPr wrap="none" rtlCol="0">
            <a:spAutoFit/>
          </a:bodyPr>
          <a:lstStyle/>
          <a:p>
            <a:pPr algn="ctr"/>
            <a:r>
              <a:rPr lang="en-US" dirty="0" smtClean="0"/>
              <a:t>ANGSD: similarity matrices based on </a:t>
            </a:r>
            <a:r>
              <a:rPr lang="en-US" b="1" dirty="0" smtClean="0"/>
              <a:t>sampling a single read per SNP</a:t>
            </a:r>
          </a:p>
          <a:p>
            <a:pPr algn="ctr"/>
            <a:r>
              <a:rPr lang="en-US" i="1" dirty="0" smtClean="0"/>
              <a:t>(robust to variation in coverage among samples!)</a:t>
            </a:r>
            <a:endParaRPr lang="en-US" i="1" dirty="0"/>
          </a:p>
        </p:txBody>
      </p:sp>
      <p:pic>
        <p:nvPicPr>
          <p:cNvPr id="8" name="Picture 7"/>
          <p:cNvPicPr>
            <a:picLocks noChangeAspect="1"/>
          </p:cNvPicPr>
          <p:nvPr/>
        </p:nvPicPr>
        <p:blipFill>
          <a:blip r:embed="rId2"/>
          <a:stretch>
            <a:fillRect/>
          </a:stretch>
        </p:blipFill>
        <p:spPr>
          <a:xfrm>
            <a:off x="1122759" y="1707615"/>
            <a:ext cx="7250060" cy="4481193"/>
          </a:xfrm>
          <a:prstGeom prst="rect">
            <a:avLst/>
          </a:prstGeom>
        </p:spPr>
      </p:pic>
    </p:spTree>
    <p:extLst>
      <p:ext uri="{BB962C8B-B14F-4D97-AF65-F5344CB8AC3E}">
        <p14:creationId xmlns:p14="http://schemas.microsoft.com/office/powerpoint/2010/main" val="1665170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558456" y="1368166"/>
            <a:ext cx="4970228" cy="4066550"/>
          </a:xfrm>
          <a:prstGeom prst="rect">
            <a:avLst/>
          </a:prstGeom>
        </p:spPr>
      </p:pic>
      <p:sp>
        <p:nvSpPr>
          <p:cNvPr id="6" name="TextBox 5"/>
          <p:cNvSpPr txBox="1"/>
          <p:nvPr/>
        </p:nvSpPr>
        <p:spPr>
          <a:xfrm>
            <a:off x="1749286" y="811033"/>
            <a:ext cx="4413581" cy="369332"/>
          </a:xfrm>
          <a:prstGeom prst="rect">
            <a:avLst/>
          </a:prstGeom>
          <a:noFill/>
        </p:spPr>
        <p:txBody>
          <a:bodyPr wrap="none" rtlCol="0">
            <a:spAutoFit/>
          </a:bodyPr>
          <a:lstStyle/>
          <a:p>
            <a:r>
              <a:rPr lang="en-US" dirty="0" smtClean="0"/>
              <a:t>Genetic similarity matrix for 153 singing mice</a:t>
            </a:r>
            <a:endParaRPr lang="en-US" dirty="0"/>
          </a:p>
        </p:txBody>
      </p:sp>
    </p:spTree>
    <p:extLst>
      <p:ext uri="{BB962C8B-B14F-4D97-AF65-F5344CB8AC3E}">
        <p14:creationId xmlns:p14="http://schemas.microsoft.com/office/powerpoint/2010/main" val="1218714921"/>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3501</TotalTime>
  <Words>462</Words>
  <Application>Microsoft Macintosh PowerPoint</Application>
  <PresentationFormat>On-screen Show (4:3)</PresentationFormat>
  <Paragraphs>72</Paragraphs>
  <Slides>20</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Calibri</vt:lpstr>
      <vt:lpstr>Calibri Light</vt:lpstr>
      <vt:lpstr>Mangal</vt:lpstr>
      <vt:lpstr>Wingdings</vt:lpstr>
      <vt:lpstr>Arial</vt:lpstr>
      <vt:lpstr>Office Theme</vt:lpstr>
      <vt:lpstr>Population structure  </vt:lpstr>
      <vt:lpstr>Principal Component Analysis (PCA)</vt:lpstr>
      <vt:lpstr>Principal Component Analysis</vt:lpstr>
      <vt:lpstr>Principal Component Analysis</vt:lpstr>
      <vt:lpstr>Principal Component Analysis</vt:lpstr>
      <vt:lpstr>Principal Component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Populaiton structure analysis</dc:title>
  <dc:creator>Misha Matz</dc:creator>
  <cp:lastModifiedBy>Misha Matz</cp:lastModifiedBy>
  <cp:revision>41</cp:revision>
  <dcterms:created xsi:type="dcterms:W3CDTF">2018-01-23T00:58:40Z</dcterms:created>
  <dcterms:modified xsi:type="dcterms:W3CDTF">2020-02-27T21:22:34Z</dcterms:modified>
</cp:coreProperties>
</file>

<file path=docProps/thumbnail.jpeg>
</file>